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9" r:id="rId3"/>
    <p:sldId id="258" r:id="rId4"/>
    <p:sldId id="262" r:id="rId5"/>
    <p:sldId id="261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30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>
            <a:extLst>
              <a:ext uri="{FF2B5EF4-FFF2-40B4-BE49-F238E27FC236}">
                <a16:creationId xmlns:a16="http://schemas.microsoft.com/office/drawing/2014/main" id="{E14E0E00-91E0-277D-9D8F-399352B6B411}"/>
              </a:ext>
            </a:extLst>
          </p:cNvPr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0243" name="Oval 3">
              <a:extLst>
                <a:ext uri="{FF2B5EF4-FFF2-40B4-BE49-F238E27FC236}">
                  <a16:creationId xmlns:a16="http://schemas.microsoft.com/office/drawing/2014/main" id="{5AB4B4DC-000C-1A0D-4E72-A31F2FC8EBC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44" name="Oval 4">
              <a:extLst>
                <a:ext uri="{FF2B5EF4-FFF2-40B4-BE49-F238E27FC236}">
                  <a16:creationId xmlns:a16="http://schemas.microsoft.com/office/drawing/2014/main" id="{4ADAF26C-3D47-8551-9ED0-315D3F094767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45" name="Oval 5">
              <a:extLst>
                <a:ext uri="{FF2B5EF4-FFF2-40B4-BE49-F238E27FC236}">
                  <a16:creationId xmlns:a16="http://schemas.microsoft.com/office/drawing/2014/main" id="{4F855194-7C2A-5D6B-A117-2FFE04BAC415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46" name="Oval 6">
              <a:extLst>
                <a:ext uri="{FF2B5EF4-FFF2-40B4-BE49-F238E27FC236}">
                  <a16:creationId xmlns:a16="http://schemas.microsoft.com/office/drawing/2014/main" id="{04387036-6374-D37A-67DD-A3398F78CAEC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47" name="Oval 7">
              <a:extLst>
                <a:ext uri="{FF2B5EF4-FFF2-40B4-BE49-F238E27FC236}">
                  <a16:creationId xmlns:a16="http://schemas.microsoft.com/office/drawing/2014/main" id="{27862ECE-E358-9678-5CA9-5FD4571CCEE0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248" name="Oval 8">
              <a:extLst>
                <a:ext uri="{FF2B5EF4-FFF2-40B4-BE49-F238E27FC236}">
                  <a16:creationId xmlns:a16="http://schemas.microsoft.com/office/drawing/2014/main" id="{9612EC57-9175-08A4-A8F2-797E7D12086B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49" name="Rectangle 9">
            <a:extLst>
              <a:ext uri="{FF2B5EF4-FFF2-40B4-BE49-F238E27FC236}">
                <a16:creationId xmlns:a16="http://schemas.microsoft.com/office/drawing/2014/main" id="{B232951A-C4B2-99AA-58FC-6613DE596CA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250" name="Rectangle 10">
            <a:extLst>
              <a:ext uri="{FF2B5EF4-FFF2-40B4-BE49-F238E27FC236}">
                <a16:creationId xmlns:a16="http://schemas.microsoft.com/office/drawing/2014/main" id="{21C73E5F-8947-F119-304A-BBBDCF5B04B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251" name="Rectangle 11">
            <a:extLst>
              <a:ext uri="{FF2B5EF4-FFF2-40B4-BE49-F238E27FC236}">
                <a16:creationId xmlns:a16="http://schemas.microsoft.com/office/drawing/2014/main" id="{DDB9295B-0881-0118-9238-BDA2A84813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4BEF7F-C83C-430A-9B64-597371A83E3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52" name="Rectangle 12">
            <a:extLst>
              <a:ext uri="{FF2B5EF4-FFF2-40B4-BE49-F238E27FC236}">
                <a16:creationId xmlns:a16="http://schemas.microsoft.com/office/drawing/2014/main" id="{81576025-D27E-9253-A746-B769F1AB933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0253" name="Rectangle 13">
            <a:extLst>
              <a:ext uri="{FF2B5EF4-FFF2-40B4-BE49-F238E27FC236}">
                <a16:creationId xmlns:a16="http://schemas.microsoft.com/office/drawing/2014/main" id="{68FC980C-7DC7-9F1E-F682-9A976083AA3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A0608-04B1-A092-AC8C-5D09BF3BB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5EC82A-900A-4946-E207-76A5680E2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A6419-6B47-B4B4-B2EC-F6A6AC22E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6C48D8-8AFF-1CAB-3E2B-2C84CDFAD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88CDA1-FC0F-67C7-CD64-078A579FB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A1E87-A8F6-4014-A3CD-5E35C12CA4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824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5FDF2A-A755-DCEF-D676-65BC330B54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444BBA-CF2B-79FA-1050-5559C60A15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30004-4168-C2DC-47B7-D78F53DF7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6503C-02D0-D0FF-06B8-FE2E0318B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240ED-58FD-6251-ABD6-C96A5487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3D5290-2640-41EE-9E0F-347F1B43C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401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4AB1-CC08-7BE9-957C-98D2C5379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02DB9-BCF4-1942-39DF-1C15849E9D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A9E72-EBF7-81FC-98CD-370ED8891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5944E-0B1F-AC20-E722-817E6533A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A7872-3D87-1C1D-5EFA-BBFF9CD5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202B84-7210-4343-94FD-68343F07FB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09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1CF7F-2502-F8CA-863C-52D722A27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82B9E-A956-90AF-788A-CB6D85C59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55ECA-86C2-683E-6CF5-F31991A07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FBA1F-EA5C-DBB3-79E9-5D376E2B2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76FC7-D7F1-CE1F-DF9D-C868E5B7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6449F-E8EC-408D-A164-BAEA6E3CB3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01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F5F1-FEF8-1E14-B283-89AA75979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6AA2D-EE09-0A9F-02AE-6FD51D0226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D2C51F-A0BC-933E-1F30-CE17B0813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7B29B3-3038-01B0-A174-8BA26A6F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20C921-8344-D431-7AFE-5CBF5E40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51EA57-00BB-7522-5E65-FE81E7FD0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7D954-6E13-4BEC-B397-B28B0ACABF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317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72246-012F-A616-154C-D17DE783B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3A7F3-9759-C952-D94A-6BCB940B2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E93CD0-53E8-F244-B1AA-97805630C2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A775AD-E45B-250E-7065-1505F4E90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FC2564-200F-AC33-CB7B-84E657C3C8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3804B5-B240-E9CB-26EB-4D809DBBB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E14756-4458-D5F3-0B3D-0DB62F05B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9621F5-0152-E891-33A0-9F6021749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572F3-EB4A-415D-BD9D-CC0F10CB8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33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68783-31DE-1C09-03AE-E4897CB04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F441A-0047-AC10-0965-12D6AC9BA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EDCF5-DD27-2688-0656-02EE03B64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00FAD5-9D7F-28A6-8C3C-06BCE50EF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70B09-1DA5-4D7D-8E17-C75242BACA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0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CA2021-B5C4-5A0E-9DDB-68A3530D1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A048F8-3169-8FF0-A590-B767B670F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48882-8363-E664-5C09-3A43CBE4F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0891F6-5A32-4D49-A522-90F0A7ED3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06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4438F-A8B2-3EB2-35DA-662D771EA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2B3736-4BA3-5913-430A-7B8044A3E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31AAD-147C-B58F-BFFC-EA919EFEB0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71B5C-577D-F08A-AC0B-3E80759F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2CCA2F-6FB9-567D-30BD-14F98BB5E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CF99D9-001E-5623-E1E9-5C20F2337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FAB0E-7AFA-40A6-A1BA-62ACC184AD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5888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651C-494F-B729-CF62-D18AF6118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609646-85EE-8FB1-2295-FFCB17A61C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EF7541-0AD0-DC67-5FFD-341817C49C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1D2A8-05FE-0C30-215D-D8C6E8FFE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96414-4660-FB8D-6F79-F51BBED6B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E02842-6E90-B0E4-BA03-7887213F9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EC8DF-C140-4AEE-A335-6F057959F0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65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>
            <a:extLst>
              <a:ext uri="{FF2B5EF4-FFF2-40B4-BE49-F238E27FC236}">
                <a16:creationId xmlns:a16="http://schemas.microsoft.com/office/drawing/2014/main" id="{5CC6A636-C6AD-2BAA-4423-759221746158}"/>
              </a:ext>
            </a:extLst>
          </p:cNvPr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9219" name="Oval 3">
              <a:extLst>
                <a:ext uri="{FF2B5EF4-FFF2-40B4-BE49-F238E27FC236}">
                  <a16:creationId xmlns:a16="http://schemas.microsoft.com/office/drawing/2014/main" id="{A274C4EB-A330-6F53-4F63-1AE7E2F4E0C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20" name="Oval 4">
              <a:extLst>
                <a:ext uri="{FF2B5EF4-FFF2-40B4-BE49-F238E27FC236}">
                  <a16:creationId xmlns:a16="http://schemas.microsoft.com/office/drawing/2014/main" id="{2B9A3C33-B7DA-EF71-6D58-D442A8612C4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21" name="Oval 5">
              <a:extLst>
                <a:ext uri="{FF2B5EF4-FFF2-40B4-BE49-F238E27FC236}">
                  <a16:creationId xmlns:a16="http://schemas.microsoft.com/office/drawing/2014/main" id="{4B5DDD05-D987-E51F-9CF2-91BD83707E0D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22" name="Oval 6">
              <a:extLst>
                <a:ext uri="{FF2B5EF4-FFF2-40B4-BE49-F238E27FC236}">
                  <a16:creationId xmlns:a16="http://schemas.microsoft.com/office/drawing/2014/main" id="{FF8FA61D-7ECF-8B54-FE70-40B541F3AEF7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9223" name="Oval 7">
              <a:extLst>
                <a:ext uri="{FF2B5EF4-FFF2-40B4-BE49-F238E27FC236}">
                  <a16:creationId xmlns:a16="http://schemas.microsoft.com/office/drawing/2014/main" id="{ECC86BA3-1ADC-896C-1CFE-D83454610336}"/>
                </a:ext>
              </a:extLst>
            </p:cNvPr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9224" name="Rectangle 8">
            <a:extLst>
              <a:ext uri="{FF2B5EF4-FFF2-40B4-BE49-F238E27FC236}">
                <a16:creationId xmlns:a16="http://schemas.microsoft.com/office/drawing/2014/main" id="{FC4E6149-DBE4-5B49-FE70-1115B83440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225" name="Rectangle 9">
            <a:extLst>
              <a:ext uri="{FF2B5EF4-FFF2-40B4-BE49-F238E27FC236}">
                <a16:creationId xmlns:a16="http://schemas.microsoft.com/office/drawing/2014/main" id="{4CDE1CC3-CCA3-7C75-6FC5-002D9EF715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9226" name="Rectangle 10">
            <a:extLst>
              <a:ext uri="{FF2B5EF4-FFF2-40B4-BE49-F238E27FC236}">
                <a16:creationId xmlns:a16="http://schemas.microsoft.com/office/drawing/2014/main" id="{3B043FE1-59D7-0FBE-9AC0-968122CD1BE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6DE3A8DC-794E-6F8F-4123-E7DA423932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E30492F-62D0-4D8A-AAAA-87C8B5016AE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3190C9F-CE52-8FCA-BD4E-B8FD0D0AB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432A62F-39AC-C46A-2484-2EBC71C2EB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MATRIX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C119D813-58DC-EC78-EA4F-590D075B5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7239000" cy="350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66"/>
                </a:solidFill>
              </a:rPr>
              <a:t>A set of numbers arranged in rows and columns enclosed in round or square brackets is called a matrix.</a:t>
            </a:r>
          </a:p>
          <a:p>
            <a:pPr>
              <a:spcBef>
                <a:spcPct val="50000"/>
              </a:spcBef>
            </a:pPr>
            <a:endParaRPr lang="en-US" altLang="en-US" sz="28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66"/>
                </a:solidFill>
              </a:rPr>
              <a:t>The order of a matrix gives the number of rows followed by the number of columns in a matrix.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F357240-BE81-1572-6587-67EA33870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MATRIX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10D7438D-E1F0-CE77-DAEC-BCFBBD493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447800"/>
            <a:ext cx="7239000" cy="436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66"/>
                </a:solidFill>
              </a:rPr>
              <a:t>A matrix with an equal number of rows and columns is called a square matrix.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66"/>
                </a:solidFill>
              </a:rPr>
              <a:t>A diagonal matrix has all its elements zero except for those in the leading diagonal (from top to bottom right).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66"/>
                </a:solidFill>
              </a:rPr>
              <a:t>Two matrices are equal if, and only if, they are identical. This means they must be of the same order and the respective elements must be identical.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1A811CD-B8FB-D1BF-006E-8FDD36CB24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MATRIX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F2A2F75C-72B7-7091-8E69-81F4DCA86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7239000" cy="555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66"/>
                </a:solidFill>
              </a:rPr>
              <a:t>You can only add or subtract matrices of the same order.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66"/>
                </a:solidFill>
              </a:rPr>
              <a:t>To add, you simply add the corresponding elements in each matrix. To subtract, you subtract the corresponding elements in each matrix.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66"/>
                </a:solidFill>
              </a:rPr>
              <a:t>Scalar multiplication</a:t>
            </a:r>
            <a:r>
              <a:rPr lang="en-US" altLang="en-US" sz="2800">
                <a:solidFill>
                  <a:srgbClr val="000066"/>
                </a:solidFill>
              </a:rPr>
              <a:t>: You can multiply a matrix by a number. Each element of the matrix must be multiplied by the number.</a:t>
            </a:r>
          </a:p>
          <a:p>
            <a:pPr>
              <a:spcBef>
                <a:spcPct val="50000"/>
              </a:spcBef>
            </a:pPr>
            <a:endParaRPr lang="en-US" altLang="en-US" sz="28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endParaRPr lang="en-US" altLang="en-US" sz="2400">
              <a:solidFill>
                <a:srgbClr val="000066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E8ADE65-4BF0-32AC-48A9-B1F0B7E0BC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MATRIX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58CC7D04-673F-6B0A-984E-C32B7A824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371600"/>
            <a:ext cx="72390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66"/>
                </a:solidFill>
              </a:rPr>
              <a:t>Multiplication of matrices.</a:t>
            </a:r>
          </a:p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66"/>
                </a:solidFill>
              </a:rPr>
              <a:t>It is possible to work out the product of two matrices according to the following rules: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</a:rPr>
              <a:t> the number of columns in the first matrix must be equal to the number of rows in the second matrix.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</a:rPr>
              <a:t> the order of the product of the matrices is the number of rows in the first matrix multiplied by the number of columns in the second.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400">
                <a:solidFill>
                  <a:srgbClr val="000066"/>
                </a:solidFill>
              </a:rPr>
              <a:t> when multiplying, multiply the elements of a row of the first matrix by the elements in a column of the second matrix and add the products.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4B7A654-48E3-100A-BE82-A46D33B2AE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MATRIX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B4C89153-1B19-D8DC-3EF8-4EAE0E878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7239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solidFill>
                  <a:srgbClr val="000066"/>
                </a:solidFill>
              </a:rPr>
              <a:t>If A and B are two matrices, then AB is not generally equal to BA. In other words, multiplication of matrices is not commutative.</a:t>
            </a:r>
          </a:p>
          <a:p>
            <a:pPr>
              <a:spcBef>
                <a:spcPct val="50000"/>
              </a:spcBef>
            </a:pPr>
            <a:endParaRPr lang="en-US" altLang="en-US" sz="2400">
              <a:solidFill>
                <a:srgbClr val="00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sz="2400" b="1">
                <a:solidFill>
                  <a:srgbClr val="000066"/>
                </a:solidFill>
              </a:rPr>
              <a:t>Determinant of a matrix: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2806478B-38BB-E338-8DED-A696C71757BD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295400" y="3971925"/>
          <a:ext cx="4876800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38000" imgH="457200" progId="Equation.3">
                  <p:embed/>
                </p:oleObj>
              </mc:Choice>
              <mc:Fallback>
                <p:oleObj name="Equation" r:id="rId2" imgW="16380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971925"/>
                        <a:ext cx="4876800" cy="1362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052FA94-D052-B4A6-442E-E9CE73283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66"/>
                </a:solidFill>
              </a:rPr>
              <a:t>MATRIX</a:t>
            </a:r>
          </a:p>
        </p:txBody>
      </p:sp>
      <p:sp>
        <p:nvSpPr>
          <p:cNvPr id="22531" name="Text Box 3">
            <a:extLst>
              <a:ext uri="{FF2B5EF4-FFF2-40B4-BE49-F238E27FC236}">
                <a16:creationId xmlns:a16="http://schemas.microsoft.com/office/drawing/2014/main" id="{2D6C2220-62EF-D3EA-FCC4-F03E8EE76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7239000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66"/>
                </a:solidFill>
              </a:rPr>
              <a:t>The inverse of a matrix: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66"/>
                </a:solidFill>
              </a:rPr>
              <a:t>The inverse of a square matrix A is denoted by A</a:t>
            </a:r>
            <a:r>
              <a:rPr lang="en-US" altLang="en-US" sz="2800" baseline="30000">
                <a:solidFill>
                  <a:srgbClr val="000066"/>
                </a:solidFill>
              </a:rPr>
              <a:t>-1</a:t>
            </a:r>
            <a:r>
              <a:rPr lang="en-US" altLang="en-US" sz="2800">
                <a:solidFill>
                  <a:srgbClr val="000066"/>
                </a:solidFill>
              </a:rPr>
              <a:t> and </a:t>
            </a:r>
          </a:p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0066"/>
                </a:solidFill>
              </a:rPr>
              <a:t>A . A</a:t>
            </a:r>
            <a:r>
              <a:rPr lang="en-US" altLang="en-US" sz="2800" b="1" baseline="30000">
                <a:solidFill>
                  <a:srgbClr val="000066"/>
                </a:solidFill>
              </a:rPr>
              <a:t>-1</a:t>
            </a:r>
            <a:r>
              <a:rPr lang="en-US" altLang="en-US" sz="2800" b="1">
                <a:solidFill>
                  <a:srgbClr val="000066"/>
                </a:solidFill>
              </a:rPr>
              <a:t> = A</a:t>
            </a:r>
            <a:r>
              <a:rPr lang="en-US" altLang="en-US" sz="2800" b="1" baseline="30000">
                <a:solidFill>
                  <a:srgbClr val="000066"/>
                </a:solidFill>
              </a:rPr>
              <a:t>-1</a:t>
            </a:r>
            <a:r>
              <a:rPr lang="en-US" altLang="en-US" sz="2800" b="1">
                <a:solidFill>
                  <a:srgbClr val="000066"/>
                </a:solidFill>
              </a:rPr>
              <a:t>. A = I,</a:t>
            </a:r>
          </a:p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0066"/>
                </a:solidFill>
              </a:rPr>
              <a:t>where I is the unit matrix of the same order as A.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56</TotalTime>
  <Words>350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Times New Roman</vt:lpstr>
      <vt:lpstr>Arial</vt:lpstr>
      <vt:lpstr>Wingdings</vt:lpstr>
      <vt:lpstr>Watermark</vt:lpstr>
      <vt:lpstr>Microsoft Equation 3.0</vt:lpstr>
      <vt:lpstr>MATRIX</vt:lpstr>
      <vt:lpstr>MATRIX</vt:lpstr>
      <vt:lpstr>MATRIX</vt:lpstr>
      <vt:lpstr>MATRIX</vt:lpstr>
      <vt:lpstr>MATRIX</vt:lpstr>
      <vt:lpstr>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Nayan GRIFFITHS</cp:lastModifiedBy>
  <cp:revision>31</cp:revision>
  <dcterms:created xsi:type="dcterms:W3CDTF">1601-01-01T00:00:00Z</dcterms:created>
  <dcterms:modified xsi:type="dcterms:W3CDTF">2023-03-24T17:26:08Z</dcterms:modified>
</cp:coreProperties>
</file>